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03" r:id="rId2"/>
    <p:sldId id="276" r:id="rId3"/>
    <p:sldId id="277" r:id="rId4"/>
    <p:sldId id="294" r:id="rId5"/>
    <p:sldId id="295" r:id="rId6"/>
    <p:sldId id="298" r:id="rId7"/>
    <p:sldId id="297" r:id="rId8"/>
    <p:sldId id="302" r:id="rId9"/>
    <p:sldId id="301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500" y="52"/>
      </p:cViewPr>
      <p:guideLst>
        <p:guide orient="horz" pos="2123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E4424D5-60BB-4DC7-B22C-4BC4955E5B2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10/15/2021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41464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dirty="0"/>
          </a:p>
        </p:txBody>
      </p:sp>
      <p:sp>
        <p:nvSpPr>
          <p:cNvPr id="2662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/>
              <a:t>2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68609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8611" name="文本占位符 686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9</a:t>
            </a:fld>
            <a:endParaRPr lang="zh-CN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6" name="Group 3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063" name="Rectangle 4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64" name="Rectangle 5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dirty="0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2057" name="Group 6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61" name="Rectangle 7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dirty="0">
                  <a:latin typeface="Tahoma" panose="020B0604030504040204" pitchFamily="34" charset="0"/>
                </a:endParaRPr>
              </a:p>
            </p:txBody>
          </p:sp>
          <p:sp>
            <p:nvSpPr>
              <p:cNvPr id="2062" name="Rectangle 8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dirty="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058" name="Rectangle 9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 anchorCtr="0"/>
            <a:lstStyle/>
            <a:p>
              <a:pPr lvl="0" eaLnBrk="1" hangingPunct="1"/>
              <a:endParaRPr lang="vi-VN" altLang="x-none" dirty="0">
                <a:latin typeface="Tahoma" panose="020B0604030504040204" pitchFamily="34" charset="0"/>
              </a:endParaRPr>
            </a:p>
          </p:txBody>
        </p:sp>
        <p:sp>
          <p:nvSpPr>
            <p:cNvPr id="2059" name="Rectangle 10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wrap="none" anchor="ctr" anchorCtr="0"/>
            <a:lstStyle/>
            <a:p>
              <a:pPr lvl="0" eaLnBrk="1" hangingPunct="1"/>
              <a:endParaRPr lang="vi-VN" altLang="x-none" dirty="0">
                <a:latin typeface="Tahoma" panose="020B0604030504040204" pitchFamily="34" charset="0"/>
              </a:endParaRPr>
            </a:p>
          </p:txBody>
        </p:sp>
        <p:sp>
          <p:nvSpPr>
            <p:cNvPr id="2060" name="Rectangle 11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/>
            <a:p>
              <a:pPr lvl="0" eaLnBrk="1" hangingPunct="1"/>
              <a:endParaRPr lang="vi-VN" altLang="x-none" dirty="0">
                <a:latin typeface="Tahoma" panose="020B0604030504040204" pitchFamily="34" charset="0"/>
              </a:endParaRPr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>
                <a:solidFill>
                  <a:schemeClr val="bg2"/>
                </a:solidFill>
              </a:r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algn="r"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</a:schemeClr>
            </a:gs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lstStyle/>
          <a:p>
            <a:pPr lvl="0" algn="ctr" eaLnBrk="1" hangingPunct="1"/>
            <a:endParaRPr lang="vi-VN" altLang="x-none" sz="2400" dirty="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34" name="Rectangle 10"/>
          <p:cNvSpPr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400"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ahoma" panose="020B0604030504040204" pitchFamily="34" charset="0"/>
              </a:rPr>
              <a:t>‹#›</a:t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image" Target="../media/image23.png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311400" y="609600"/>
            <a:ext cx="486738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>
            <a:prstTxWarp prst="textCanDown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</a:rPr>
              <a:t>TOÁN 8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226216D4-7CD5-4683-BCBC-81FCB1FA5AB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" y="2667000"/>
            <a:ext cx="9126747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9: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x-none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TỬ 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vi-VN" altLang="x-none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ĐẶT NHÂN TỬ CHUNG</a:t>
            </a:r>
            <a:endParaRPr lang="vi-VN" altLang="x-non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5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6"/>
          <p:cNvSpPr txBox="1"/>
          <p:nvPr/>
        </p:nvSpPr>
        <p:spPr>
          <a:xfrm>
            <a:off x="762000" y="925830"/>
            <a:ext cx="80010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Hãy điền vào chỗ trống trong công thức sau: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066800" y="1524000"/>
            <a:ext cx="49333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.c =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3505200" y="1447800"/>
            <a:ext cx="2590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 +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7400" y="163830"/>
            <a:ext cx="5257800" cy="5219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CŨ</a:t>
            </a:r>
          </a:p>
        </p:txBody>
      </p:sp>
      <p:sp>
        <p:nvSpPr>
          <p:cNvPr id="9" name="Text Box 36"/>
          <p:cNvSpPr txBox="1"/>
          <p:nvPr/>
        </p:nvSpPr>
        <p:spPr>
          <a:xfrm>
            <a:off x="762000" y="2367280"/>
            <a:ext cx="49625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Tính nhanh biểu thức sau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3043238"/>
            <a:ext cx="3657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85.14 + 15.14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3504883"/>
            <a:ext cx="3048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14. (85 + 15)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3970338"/>
            <a:ext cx="3048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14. 100</a:t>
            </a:r>
          </a:p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1400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524000" y="3429000"/>
            <a:ext cx="381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43200" y="3428683"/>
            <a:ext cx="381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2209800" y="304800"/>
            <a:ext cx="5486400" cy="381000"/>
          </a:xfrm>
        </p:spPr>
        <p:txBody>
          <a:bodyPr vert="horz" wrap="square" lIns="91440" tIns="45720" rIns="91440" bIns="45720" anchor="t" anchorCtr="0"/>
          <a:lstStyle/>
          <a:p>
            <a:pPr eaLnBrk="1" hangingPunct="1"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A, B, C l</a:t>
            </a:r>
            <a:r>
              <a:rPr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biểu thức tùy ý: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2" name="Rectangle 4"/>
          <p:cNvSpPr/>
          <p:nvPr/>
        </p:nvSpPr>
        <p:spPr>
          <a:xfrm>
            <a:off x="2286000" y="838200"/>
            <a:ext cx="2362200" cy="838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A</a:t>
            </a:r>
            <a:r>
              <a:rPr sz="2800" b="1" dirty="0">
                <a:latin typeface="Garamond" panose="02020404030301010803" pitchFamily="18" charset="0"/>
              </a:rPr>
              <a:t>.B + </a:t>
            </a:r>
            <a:r>
              <a:rPr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A</a:t>
            </a:r>
            <a:r>
              <a:rPr sz="2800" b="1" dirty="0">
                <a:latin typeface="Garamond" panose="02020404030301010803" pitchFamily="18" charset="0"/>
              </a:rPr>
              <a:t>.C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419600" y="838200"/>
            <a:ext cx="2133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Arial" panose="020B0604020202020204" pitchFamily="34" charset="0"/>
              </a:rPr>
              <a:t>.(B + C) </a:t>
            </a:r>
          </a:p>
        </p:txBody>
      </p:sp>
      <p:sp>
        <p:nvSpPr>
          <p:cNvPr id="32777" name="Rectangle 9"/>
          <p:cNvSpPr/>
          <p:nvPr/>
        </p:nvSpPr>
        <p:spPr>
          <a:xfrm>
            <a:off x="2209800" y="2438400"/>
            <a:ext cx="2362200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sz="3000" dirty="0">
                <a:latin typeface="Garamond" panose="02020404030301010803" pitchFamily="18" charset="0"/>
              </a:rPr>
              <a:t> 3x + 3y </a:t>
            </a:r>
          </a:p>
        </p:txBody>
      </p:sp>
      <p:sp>
        <p:nvSpPr>
          <p:cNvPr id="32779" name="Rectangle 11"/>
          <p:cNvSpPr/>
          <p:nvPr/>
        </p:nvSpPr>
        <p:spPr>
          <a:xfrm>
            <a:off x="4038600" y="2438400"/>
            <a:ext cx="2362200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sz="3000" dirty="0">
                <a:latin typeface="Garamond" panose="02020404030301010803" pitchFamily="18" charset="0"/>
              </a:rPr>
              <a:t>=</a:t>
            </a:r>
            <a:r>
              <a:rPr sz="30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sz="3000" b="1" dirty="0">
                <a:solidFill>
                  <a:srgbClr val="0000FF"/>
                </a:solidFill>
                <a:latin typeface="Garamond" panose="02020404030301010803" pitchFamily="18" charset="0"/>
              </a:rPr>
              <a:t>3</a:t>
            </a:r>
            <a:r>
              <a:rPr sz="3000" dirty="0">
                <a:latin typeface="Garamond" panose="02020404030301010803" pitchFamily="18" charset="0"/>
              </a:rPr>
              <a:t>.(x + y) </a:t>
            </a:r>
          </a:p>
        </p:txBody>
      </p:sp>
      <p:sp>
        <p:nvSpPr>
          <p:cNvPr id="32794" name="Text Box 26"/>
          <p:cNvSpPr txBox="1"/>
          <p:nvPr/>
        </p:nvSpPr>
        <p:spPr>
          <a:xfrm>
            <a:off x="304800" y="1828800"/>
            <a:ext cx="8610600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dụ: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Viết đa thức sau th</a:t>
            </a:r>
            <a:r>
              <a:rPr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tích</a:t>
            </a:r>
            <a:endParaRPr sz="3000" dirty="0">
              <a:latin typeface=".VnArial" pitchFamily="34" charset="0"/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2667000" y="1295400"/>
            <a:ext cx="1676400" cy="76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43788" y="762000"/>
            <a:ext cx="92773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vi-VN" altLang="x-none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838200"/>
            <a:ext cx="1475105" cy="1076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 thức</a:t>
            </a:r>
            <a:endParaRPr lang="vi-VN" altLang="x-none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alt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1514475" y="1282700"/>
            <a:ext cx="1381125" cy="889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324600" y="1066800"/>
            <a:ext cx="1042988" cy="1524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2" grpId="0"/>
      <p:bldP spid="32775" grpId="0"/>
      <p:bldP spid="32777" grpId="0"/>
      <p:bldP spid="32779" grpId="0"/>
      <p:bldP spid="32794" grpId="0"/>
      <p:bldP spid="4" grpId="0" animBg="1"/>
      <p:bldP spid="13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/>
          <p:nvPr/>
        </p:nvSpPr>
        <p:spPr>
          <a:xfrm>
            <a:off x="0" y="914400"/>
            <a:ext cx="16503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Ví dụ:</a:t>
            </a:r>
          </a:p>
        </p:txBody>
      </p:sp>
      <p:sp>
        <p:nvSpPr>
          <p:cNvPr id="12295" name="Text Box 7"/>
          <p:cNvSpPr txBox="1"/>
          <p:nvPr/>
        </p:nvSpPr>
        <p:spPr>
          <a:xfrm>
            <a:off x="236855" y="3883025"/>
            <a:ext cx="32480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Giải</a:t>
            </a:r>
          </a:p>
        </p:txBody>
      </p:sp>
      <p:sp>
        <p:nvSpPr>
          <p:cNvPr id="12296" name="Text Box 8"/>
          <p:cNvSpPr txBox="1"/>
          <p:nvPr/>
        </p:nvSpPr>
        <p:spPr>
          <a:xfrm>
            <a:off x="152400" y="1409065"/>
            <a:ext cx="84582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</a:t>
            </a:r>
            <a:r>
              <a:rPr lang="en-US" altLang="zh-CN" sz="24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Quy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tắc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altLang="zh-CN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Phân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tích đa thức thành nhân tử (hay thừa số) là biến đổi đa thức đó thành một …… của những đa thức</a:t>
            </a:r>
            <a:r>
              <a:rPr lang="vi-VN" alt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273334"/>
              </p:ext>
            </p:extLst>
          </p:nvPr>
        </p:nvGraphicFramePr>
        <p:xfrm>
          <a:off x="5203825" y="4340225"/>
          <a:ext cx="11969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r:id="rId3" imgW="444500" imgH="203200" progId="Equation.DSMT4">
                  <p:embed/>
                </p:oleObj>
              </mc:Choice>
              <mc:Fallback>
                <p:oleObj r:id="rId3" imgW="444500" imgH="203200" progId="Equation.DSMT4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3825" y="4340225"/>
                        <a:ext cx="1196975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464649"/>
              </p:ext>
            </p:extLst>
          </p:nvPr>
        </p:nvGraphicFramePr>
        <p:xfrm>
          <a:off x="5381625" y="4866323"/>
          <a:ext cx="102552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r:id="rId5" imgW="381000" imgH="203200" progId="Equation.DSMT4">
                  <p:embed/>
                </p:oleObj>
              </mc:Choice>
              <mc:Fallback>
                <p:oleObj r:id="rId5" imgW="381000" imgH="203200" progId="Equation.DSMT4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81625" y="4866323"/>
                        <a:ext cx="1025525" cy="395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022612"/>
              </p:ext>
            </p:extLst>
          </p:nvPr>
        </p:nvGraphicFramePr>
        <p:xfrm>
          <a:off x="6324600" y="4416425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r:id="rId7" imgW="253365" imgH="177800" progId="Equation.DSMT4">
                  <p:embed/>
                </p:oleObj>
              </mc:Choice>
              <mc:Fallback>
                <p:oleObj r:id="rId7" imgW="253365" imgH="177800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24600" y="4416425"/>
                        <a:ext cx="6858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66033"/>
              </p:ext>
            </p:extLst>
          </p:nvPr>
        </p:nvGraphicFramePr>
        <p:xfrm>
          <a:off x="6402388" y="4949825"/>
          <a:ext cx="6842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r:id="rId9" imgW="253365" imgH="177800" progId="Equation.DSMT4">
                  <p:embed/>
                </p:oleObj>
              </mc:Choice>
              <mc:Fallback>
                <p:oleObj r:id="rId9" imgW="253365" imgH="177800" progId="Equation.DSMT4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02388" y="4949825"/>
                        <a:ext cx="684212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514572"/>
              </p:ext>
            </p:extLst>
          </p:nvPr>
        </p:nvGraphicFramePr>
        <p:xfrm>
          <a:off x="381000" y="4408805"/>
          <a:ext cx="2515235" cy="480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r:id="rId11" imgW="1016000" imgH="203200" progId="Equation.DSMT4">
                  <p:embed/>
                </p:oleObj>
              </mc:Choice>
              <mc:Fallback>
                <p:oleObj r:id="rId11" imgW="1016000" imgH="2032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000" y="4408805"/>
                        <a:ext cx="2515235" cy="4806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512830"/>
              </p:ext>
            </p:extLst>
          </p:nvPr>
        </p:nvGraphicFramePr>
        <p:xfrm>
          <a:off x="228600" y="5026025"/>
          <a:ext cx="2008505" cy="429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r:id="rId13" imgW="596900" imgH="203200" progId="Equation.DSMT4">
                  <p:embed/>
                </p:oleObj>
              </mc:Choice>
              <mc:Fallback>
                <p:oleObj r:id="rId13" imgW="596900" imgH="203200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8600" y="5026025"/>
                        <a:ext cx="2008505" cy="4298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904569"/>
              </p:ext>
            </p:extLst>
          </p:nvPr>
        </p:nvGraphicFramePr>
        <p:xfrm>
          <a:off x="1981200" y="5067300"/>
          <a:ext cx="143383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r:id="rId15" imgW="469900" imgH="177800" progId="Equation.DSMT4">
                  <p:embed/>
                </p:oleObj>
              </mc:Choice>
              <mc:Fallback>
                <p:oleObj r:id="rId15" imgW="469900" imgH="177800" progId="Equation.DSMT4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981200" y="5067300"/>
                        <a:ext cx="1433830" cy="390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82354"/>
              </p:ext>
            </p:extLst>
          </p:nvPr>
        </p:nvGraphicFramePr>
        <p:xfrm>
          <a:off x="304800" y="5635625"/>
          <a:ext cx="295783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r:id="rId17" imgW="1143000" imgH="279400" progId="Equation.DSMT4">
                  <p:embed/>
                </p:oleObj>
              </mc:Choice>
              <mc:Fallback>
                <p:oleObj r:id="rId17" imgW="1143000" imgH="279400" progId="Equation.DSMT4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04800" y="5635625"/>
                        <a:ext cx="2957830" cy="612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TextBox 14"/>
          <p:cNvSpPr txBox="1"/>
          <p:nvPr/>
        </p:nvSpPr>
        <p:spPr>
          <a:xfrm>
            <a:off x="4135755" y="1687830"/>
            <a:ext cx="8172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tích </a:t>
            </a:r>
          </a:p>
        </p:txBody>
      </p:sp>
      <p:graphicFrame>
        <p:nvGraphicFramePr>
          <p:cNvPr id="205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807660"/>
              </p:ext>
            </p:extLst>
          </p:nvPr>
        </p:nvGraphicFramePr>
        <p:xfrm>
          <a:off x="6970713" y="4325938"/>
          <a:ext cx="64928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r:id="rId19" imgW="241300" imgH="203200" progId="Equation.DSMT4">
                  <p:embed/>
                </p:oleObj>
              </mc:Choice>
              <mc:Fallback>
                <p:oleObj r:id="rId19" imgW="241300" imgH="203200" progId="Equation.DSMT4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970713" y="4325938"/>
                        <a:ext cx="649287" cy="395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869364"/>
              </p:ext>
            </p:extLst>
          </p:nvPr>
        </p:nvGraphicFramePr>
        <p:xfrm>
          <a:off x="7010400" y="4953000"/>
          <a:ext cx="34131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r:id="rId21" imgW="127000" imgH="139700" progId="Equation.DSMT4">
                  <p:embed/>
                </p:oleObj>
              </mc:Choice>
              <mc:Fallback>
                <p:oleObj r:id="rId21" imgW="127000" imgH="139700" progId="Equation.DSMT4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010400" y="4953000"/>
                        <a:ext cx="341313" cy="301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4904740" y="3962400"/>
            <a:ext cx="35560" cy="2895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092771"/>
              </p:ext>
            </p:extLst>
          </p:nvPr>
        </p:nvGraphicFramePr>
        <p:xfrm>
          <a:off x="5316855" y="5393055"/>
          <a:ext cx="10255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r:id="rId23" imgW="380365" imgH="177800" progId="Equation.DSMT4">
                  <p:embed/>
                </p:oleObj>
              </mc:Choice>
              <mc:Fallback>
                <p:oleObj r:id="rId23" imgW="380365" imgH="177800" progId="Equation.DSMT4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316855" y="5393055"/>
                        <a:ext cx="1025525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31962"/>
              </p:ext>
            </p:extLst>
          </p:nvPr>
        </p:nvGraphicFramePr>
        <p:xfrm>
          <a:off x="6400800" y="5407025"/>
          <a:ext cx="6842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r:id="rId25" imgW="253365" imgH="177800" progId="Equation.DSMT4">
                  <p:embed/>
                </p:oleObj>
              </mc:Choice>
              <mc:Fallback>
                <p:oleObj r:id="rId25" imgW="253365" imgH="17780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400800" y="5407025"/>
                        <a:ext cx="684213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54207"/>
              </p:ext>
            </p:extLst>
          </p:nvPr>
        </p:nvGraphicFramePr>
        <p:xfrm>
          <a:off x="7009130" y="5407025"/>
          <a:ext cx="3413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r:id="rId27" imgW="127000" imgH="165100" progId="Equation.DSMT4">
                  <p:embed/>
                </p:oleObj>
              </mc:Choice>
              <mc:Fallback>
                <p:oleObj r:id="rId27" imgW="127000" imgH="165100" progId="Equation.DSMT4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009130" y="5407025"/>
                        <a:ext cx="341313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61242"/>
              </p:ext>
            </p:extLst>
          </p:nvPr>
        </p:nvGraphicFramePr>
        <p:xfrm>
          <a:off x="3338830" y="5102225"/>
          <a:ext cx="1202690" cy="376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r:id="rId29" imgW="443865" imgH="177800" progId="Equation.DSMT4">
                  <p:embed/>
                </p:oleObj>
              </mc:Choice>
              <mc:Fallback>
                <p:oleObj r:id="rId29" imgW="443865" imgH="1778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338830" y="5102225"/>
                        <a:ext cx="1202690" cy="3765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3150870"/>
            <a:ext cx="873950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2800" b="1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VD 1:</a:t>
            </a:r>
            <a:r>
              <a:rPr lang="en-US" altLang="zh-CN" sz="2800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Hãy viết 15x</a:t>
            </a:r>
            <a:r>
              <a:rPr lang="en-US" altLang="zh-CN" sz="28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3 </a:t>
            </a: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- 5x</a:t>
            </a:r>
            <a:r>
              <a:rPr lang="en-US" altLang="zh-CN" sz="28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 +10x thành một tích các </a:t>
            </a:r>
            <a:r>
              <a:rPr lang="en-US" altLang="zh-CN" sz="2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đa</a:t>
            </a: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thức</a:t>
            </a:r>
            <a:endParaRPr lang="vi-VN" alt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7621905" y="4523740"/>
            <a:ext cx="152400" cy="1066800"/>
          </a:xfrm>
          <a:prstGeom prst="rightBrac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004204"/>
              </p:ext>
            </p:extLst>
          </p:nvPr>
        </p:nvGraphicFramePr>
        <p:xfrm>
          <a:off x="7848600" y="5026025"/>
          <a:ext cx="533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r:id="rId31" imgW="215900" imgH="177800" progId="Equation.DSMT4">
                  <p:embed/>
                </p:oleObj>
              </mc:Choice>
              <mc:Fallback>
                <p:oleObj r:id="rId31" imgW="215900" imgH="177800" progId="Equation.DSMT4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7848600" y="5026025"/>
                        <a:ext cx="5334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 rot="3130343">
            <a:off x="6940411" y="5597840"/>
            <a:ext cx="2716530" cy="381000"/>
          </a:xfrm>
        </p:spPr>
        <p:txBody>
          <a:bodyPr vert="horz" wrap="square" lIns="91440" tIns="45720" rIns="91440" bIns="45720" anchor="b" anchorCtr="0"/>
          <a:lstStyle/>
          <a:p>
            <a:r>
              <a:rPr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l</a:t>
            </a:r>
            <a:r>
              <a:rPr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</a:t>
            </a:r>
            <a:r>
              <a:rPr lang="vi-V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vi-V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14"/>
          <p:cNvSpPr txBox="1"/>
          <p:nvPr/>
        </p:nvSpPr>
        <p:spPr>
          <a:xfrm>
            <a:off x="5829300" y="3846195"/>
            <a:ext cx="1792605" cy="523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Nháp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-1" y="0"/>
            <a:ext cx="9126747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US" altLang="en-US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vi-VN" altLang="x-none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TỬ 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vi-VN" altLang="x-none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ĐẶT NHÂN TỬ CHUNG</a:t>
            </a:r>
            <a:endParaRPr lang="vi-VN" altLang="x-none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4"/>
          <p:cNvSpPr/>
          <p:nvPr/>
        </p:nvSpPr>
        <p:spPr>
          <a:xfrm>
            <a:off x="2286000" y="2514600"/>
            <a:ext cx="2362200" cy="838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A</a:t>
            </a:r>
            <a:r>
              <a:rPr sz="2800" b="1" dirty="0">
                <a:latin typeface="Garamond" panose="02020404030301010803" pitchFamily="18" charset="0"/>
              </a:rPr>
              <a:t>.B + </a:t>
            </a:r>
            <a:r>
              <a:rPr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A</a:t>
            </a:r>
            <a:r>
              <a:rPr sz="2800" b="1" dirty="0">
                <a:latin typeface="Garamond" panose="02020404030301010803" pitchFamily="18" charset="0"/>
              </a:rPr>
              <a:t>.C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4419600" y="2514600"/>
            <a:ext cx="2133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Arial" panose="020B0604020202020204" pitchFamily="34" charset="0"/>
              </a:rPr>
              <a:t>.(B + C)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5" grpId="0"/>
      <p:bldP spid="12296" grpId="0"/>
      <p:bldP spid="2063" grpId="0"/>
      <p:bldP spid="7" grpId="0"/>
      <p:bldP spid="8" grpId="0" bldLvl="0" animBg="1"/>
      <p:bldP spid="11" grpId="0"/>
      <p:bldP spid="27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205" y="1371600"/>
            <a:ext cx="7772400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các đa thức sau th</a:t>
            </a:r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nhân tử</a:t>
            </a:r>
          </a:p>
          <a:p>
            <a:pPr>
              <a:lnSpc>
                <a:spcPct val="15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                                   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  <a:p>
            <a:pPr>
              <a:lnSpc>
                <a:spcPct val="15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                                   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sp>
        <p:nvSpPr>
          <p:cNvPr id="19462" name="Rectangle 29"/>
          <p:cNvSpPr/>
          <p:nvPr/>
        </p:nvSpPr>
        <p:spPr>
          <a:xfrm>
            <a:off x="0" y="-3048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07813"/>
              </p:ext>
            </p:extLst>
          </p:nvPr>
        </p:nvGraphicFramePr>
        <p:xfrm>
          <a:off x="802005" y="2057717"/>
          <a:ext cx="13557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3" imgW="494665" imgH="203200" progId="Equation.DSMT4">
                  <p:embed/>
                </p:oleObj>
              </mc:Choice>
              <mc:Fallback>
                <p:oleObj r:id="rId3" imgW="494665" imgH="203200" progId="Equation.DSMT4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2005" y="2057717"/>
                        <a:ext cx="1355725" cy="422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Rectangle 31"/>
          <p:cNvSpPr/>
          <p:nvPr/>
        </p:nvSpPr>
        <p:spPr>
          <a:xfrm>
            <a:off x="0" y="-3048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735105"/>
              </p:ext>
            </p:extLst>
          </p:nvPr>
        </p:nvGraphicFramePr>
        <p:xfrm>
          <a:off x="5145405" y="1905317"/>
          <a:ext cx="1187450" cy="527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5" imgW="405765" imgH="203200" progId="Equation.DSMT4">
                  <p:embed/>
                </p:oleObj>
              </mc:Choice>
              <mc:Fallback>
                <p:oleObj r:id="rId5" imgW="405765" imgH="203200" progId="Equation.DSMT4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5405" y="1905317"/>
                        <a:ext cx="1187450" cy="5276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Rectangle 33"/>
          <p:cNvSpPr/>
          <p:nvPr/>
        </p:nvSpPr>
        <p:spPr>
          <a:xfrm>
            <a:off x="0" y="-3048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203182"/>
              </p:ext>
            </p:extLst>
          </p:nvPr>
        </p:nvGraphicFramePr>
        <p:xfrm>
          <a:off x="649605" y="2667317"/>
          <a:ext cx="30067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7" imgW="1307465" imgH="203200" progId="Equation.DSMT4">
                  <p:embed/>
                </p:oleObj>
              </mc:Choice>
              <mc:Fallback>
                <p:oleObj r:id="rId7" imgW="1307465" imgH="203200" progId="Equation.DSMT4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9605" y="2667317"/>
                        <a:ext cx="3006725" cy="476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35"/>
          <p:cNvSpPr/>
          <p:nvPr/>
        </p:nvSpPr>
        <p:spPr>
          <a:xfrm>
            <a:off x="0" y="-3048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885321"/>
              </p:ext>
            </p:extLst>
          </p:nvPr>
        </p:nvGraphicFramePr>
        <p:xfrm>
          <a:off x="5069205" y="2591117"/>
          <a:ext cx="3084195" cy="502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9" imgW="1371600" imgH="228600" progId="Equation.DSMT4">
                  <p:embed/>
                </p:oleObj>
              </mc:Choice>
              <mc:Fallback>
                <p:oleObj name="Equation" r:id="rId9" imgW="1371600" imgH="228600" progId="Equation.DSMT4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69205" y="2591117"/>
                        <a:ext cx="3084195" cy="5022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/>
          <p:nvPr/>
        </p:nvSpPr>
        <p:spPr>
          <a:xfrm>
            <a:off x="0" y="925830"/>
            <a:ext cx="24384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2. Áp dụng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1" y="0"/>
            <a:ext cx="9126747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en-US" altLang="en-US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vi-VN" altLang="x-none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TỬ 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lang="vi-VN" altLang="x-none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ĐẶT NHÂN TỬ CHUNG</a:t>
            </a:r>
            <a:endParaRPr lang="vi-VN" altLang="x-none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7"/>
          <p:cNvSpPr txBox="1"/>
          <p:nvPr/>
        </p:nvSpPr>
        <p:spPr>
          <a:xfrm>
            <a:off x="2771775" y="3197225"/>
            <a:ext cx="32480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Giải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495800" y="3810000"/>
            <a:ext cx="0" cy="2971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95605" y="3595370"/>
            <a:ext cx="2576195" cy="1384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3x – 9y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.x –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.3y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 – 3y)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67605" y="3581400"/>
                <a:ext cx="2576195" cy="142186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.1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 + 1)</a:t>
                </a:r>
                <a:endParaRPr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605" y="3581400"/>
                <a:ext cx="2576195" cy="1421864"/>
              </a:xfrm>
              <a:prstGeom prst="rect">
                <a:avLst/>
              </a:prstGeom>
              <a:blipFill rotWithShape="1">
                <a:blip r:embed="rId11"/>
                <a:stretch>
                  <a:fillRect l="-4965" t="-4292" b="-8155"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381000" y="4939605"/>
            <a:ext cx="4014787" cy="1384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3x(x + y) – 9y(x + y)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.x.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+ y)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.3y.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+ y)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3(x + y)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 – 3y)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967605" y="4902736"/>
                <a:ext cx="4023995" cy="138499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en-US" sz="28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 −2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  <a:cs typeface="Times New Roman" panose="02020603050405020304" pitchFamily="18" charset="0"/>
                          </a:rPr>
                          <m:t>y</m:t>
                        </m:r>
                      </m:e>
                    </m:d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x(x – 2y)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 – 2y)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x.(x – 2y)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x(x – 2y)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 + 1)</a:t>
                </a:r>
                <a:endParaRPr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605" y="4902736"/>
                <a:ext cx="4023995" cy="1384995"/>
              </a:xfrm>
              <a:prstGeom prst="rect">
                <a:avLst/>
              </a:prstGeom>
              <a:blipFill rotWithShape="1">
                <a:blip r:embed="rId12"/>
                <a:stretch>
                  <a:fillRect l="-3182" t="-4405" r="-3182" b="-11454"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sp>
        <p:nvSpPr>
          <p:cNvPr id="20486" name="Rectangle 3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sp>
        <p:nvSpPr>
          <p:cNvPr id="20487" name="Rectangle 3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sp>
        <p:nvSpPr>
          <p:cNvPr id="20488" name="Rectangle 3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8963025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tích đa thức                              th</a:t>
            </a:r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nhân tử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409249"/>
              </p:ext>
            </p:extLst>
          </p:nvPr>
        </p:nvGraphicFramePr>
        <p:xfrm>
          <a:off x="3810000" y="228600"/>
          <a:ext cx="2501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3" imgW="1016000" imgH="203200" progId="Equation.DSMT4">
                  <p:embed/>
                </p:oleObj>
              </mc:Choice>
              <mc:Fallback>
                <p:oleObj r:id="rId3" imgW="1016000" imgH="203200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228600"/>
                        <a:ext cx="2501900" cy="457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81000" y="3657600"/>
            <a:ext cx="8582025" cy="270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sz="28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Chú ý</a:t>
            </a:r>
            <a:r>
              <a:rPr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Nhiều</a:t>
            </a:r>
            <a:r>
              <a:rPr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khi để làm xuất hiện nhân tử chung ta cần </a:t>
            </a:r>
            <a:r>
              <a:rPr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đổi </a:t>
            </a:r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các</a:t>
            </a:r>
            <a:r>
              <a:rPr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hạng tử.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* </a:t>
            </a:r>
            <a:r>
              <a:rPr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Lưu</a:t>
            </a:r>
            <a:r>
              <a:rPr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ý đến tính chất: 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= – (– A 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      (A – B) = - (B – A)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Ví dụ: (y - x) = - (x - y)</a:t>
            </a:r>
          </a:p>
        </p:txBody>
      </p:sp>
      <p:sp>
        <p:nvSpPr>
          <p:cNvPr id="12" name="Text Box 7"/>
          <p:cNvSpPr txBox="1"/>
          <p:nvPr/>
        </p:nvSpPr>
        <p:spPr>
          <a:xfrm>
            <a:off x="990600" y="685800"/>
            <a:ext cx="32480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Giải</a:t>
            </a:r>
          </a:p>
        </p:txBody>
      </p:sp>
      <p:sp>
        <p:nvSpPr>
          <p:cNvPr id="14" name="Text Box 7"/>
          <p:cNvSpPr txBox="1"/>
          <p:nvPr/>
        </p:nvSpPr>
        <p:spPr>
          <a:xfrm>
            <a:off x="914400" y="1292225"/>
            <a:ext cx="4419600" cy="181588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None/>
            </a:pP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   3x(x – y) + 5y(y – x)</a:t>
            </a:r>
          </a:p>
          <a:p>
            <a:pPr marL="342900" indent="-342900">
              <a:spcBef>
                <a:spcPct val="50000"/>
              </a:spcBef>
              <a:buNone/>
            </a:pP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= 3x(x – y) - 5y(x – y)</a:t>
            </a:r>
          </a:p>
          <a:p>
            <a:pPr marL="342900" indent="-342900">
              <a:spcBef>
                <a:spcPct val="50000"/>
              </a:spcBef>
              <a:buNone/>
            </a:pPr>
            <a:r>
              <a:rPr lang="en-US" altLang="zh-CN" sz="2800" dirty="0">
                <a:latin typeface="Times New Roman" panose="02020603050405020304" pitchFamily="18" charset="0"/>
                <a:ea typeface="SimSun" panose="02010600030101010101" pitchFamily="2" charset="-122"/>
              </a:rPr>
              <a:t>= (x – y).(3x – 5y)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09600" y="2209800"/>
            <a:ext cx="7620000" cy="2362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76200"/>
            <a:ext cx="7772400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x, biết:</a:t>
            </a:r>
          </a:p>
          <a:p>
            <a:pPr>
              <a:lnSpc>
                <a:spcPct val="15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  <a:p>
            <a:pPr>
              <a:lnSpc>
                <a:spcPct val="15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21510" name="Rectangle 29"/>
          <p:cNvSpPr/>
          <p:nvPr/>
        </p:nvSpPr>
        <p:spPr>
          <a:xfrm>
            <a:off x="-76200" y="-208978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89374"/>
              </p:ext>
            </p:extLst>
          </p:nvPr>
        </p:nvGraphicFramePr>
        <p:xfrm>
          <a:off x="685800" y="762000"/>
          <a:ext cx="2006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r:id="rId3" imgW="774065" imgH="203200" progId="Equation.DSMT4">
                  <p:embed/>
                </p:oleObj>
              </mc:Choice>
              <mc:Fallback>
                <p:oleObj r:id="rId3" imgW="774065" imgH="2032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762000"/>
                        <a:ext cx="2006600" cy="457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31"/>
          <p:cNvSpPr/>
          <p:nvPr/>
        </p:nvSpPr>
        <p:spPr>
          <a:xfrm>
            <a:off x="-76200" y="-208978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3" name="Rectangle 33"/>
          <p:cNvSpPr/>
          <p:nvPr/>
        </p:nvSpPr>
        <p:spPr>
          <a:xfrm>
            <a:off x="-76200" y="-208978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4" name="Rectangle 35"/>
          <p:cNvSpPr/>
          <p:nvPr/>
        </p:nvSpPr>
        <p:spPr>
          <a:xfrm>
            <a:off x="-76200" y="-208978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5" name="Rectangle 7"/>
          <p:cNvSpPr/>
          <p:nvPr/>
        </p:nvSpPr>
        <p:spPr>
          <a:xfrm>
            <a:off x="-76200" y="-208978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6" name="Rectangle 9"/>
          <p:cNvSpPr/>
          <p:nvPr/>
        </p:nvSpPr>
        <p:spPr>
          <a:xfrm>
            <a:off x="-76200" y="-208978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93999"/>
              </p:ext>
            </p:extLst>
          </p:nvPr>
        </p:nvGraphicFramePr>
        <p:xfrm>
          <a:off x="533400" y="1371600"/>
          <a:ext cx="4210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r:id="rId5" imgW="1625600" imgH="203200" progId="Equation.DSMT4">
                  <p:embed/>
                </p:oleObj>
              </mc:Choice>
              <mc:Fallback>
                <p:oleObj r:id="rId5" imgW="1625600" imgH="203200" progId="Equation.DSMT4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371600"/>
                        <a:ext cx="4210050" cy="457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609600" y="2173288"/>
            <a:ext cx="73152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A(x) = 0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x) ta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3059430"/>
            <a:ext cx="676973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A(x) thành nhân tử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66800" y="3581400"/>
            <a:ext cx="621284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mỗi nhân tử bằng 0 và tìm x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1" name="Text Box 50"/>
          <p:cNvSpPr txBox="1"/>
          <p:nvPr/>
        </p:nvSpPr>
        <p:spPr>
          <a:xfrm>
            <a:off x="1066800" y="4110038"/>
            <a:ext cx="3733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</a:t>
            </a:r>
            <a:r>
              <a:rPr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2" grpId="0"/>
      <p:bldP spid="12" grpId="0"/>
      <p:bldP spid="13" grpId="0"/>
      <p:bldP spid="14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9998026"/>
              </p:ext>
            </p:extLst>
          </p:nvPr>
        </p:nvGraphicFramePr>
        <p:xfrm>
          <a:off x="685800" y="1049655"/>
          <a:ext cx="2143760" cy="1007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r:id="rId3" imgW="2213610" imgH="1079500" progId="Equation.DSMT4">
                  <p:embed/>
                </p:oleObj>
              </mc:Choice>
              <mc:Fallback>
                <p:oleObj r:id="rId3" imgW="2213610" imgH="1079500" progId="Equation.DSMT4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049655"/>
                        <a:ext cx="2143760" cy="1007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/>
          <p:nvPr>
            <p:extLst>
              <p:ext uri="{D42A27DB-BD31-4B8C-83A1-F6EECF244321}">
                <p14:modId xmlns:p14="http://schemas.microsoft.com/office/powerpoint/2010/main" val="2073556353"/>
              </p:ext>
            </p:extLst>
          </p:nvPr>
        </p:nvGraphicFramePr>
        <p:xfrm>
          <a:off x="381000" y="2057400"/>
          <a:ext cx="958850" cy="429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r:id="rId5" imgW="781685" imgH="415290" progId="Equation.DSMT4">
                  <p:embed/>
                </p:oleObj>
              </mc:Choice>
              <mc:Fallback>
                <p:oleObj r:id="rId5" imgW="781685" imgH="415290" progId="Equation.DSMT4">
                  <p:embed/>
                  <p:pic>
                    <p:nvPicPr>
                      <p:cNvPr id="0" name="Picture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057400"/>
                        <a:ext cx="958850" cy="429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/>
          <p:nvPr/>
        </p:nvSpPr>
        <p:spPr>
          <a:xfrm>
            <a:off x="1371600" y="2054225"/>
            <a:ext cx="9048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</a:p>
        </p:txBody>
      </p:sp>
      <p:graphicFrame>
        <p:nvGraphicFramePr>
          <p:cNvPr id="12" name="Object 11"/>
          <p:cNvGraphicFramePr/>
          <p:nvPr>
            <p:extLst>
              <p:ext uri="{D42A27DB-BD31-4B8C-83A1-F6EECF244321}">
                <p14:modId xmlns:p14="http://schemas.microsoft.com/office/powerpoint/2010/main" val="792298548"/>
              </p:ext>
            </p:extLst>
          </p:nvPr>
        </p:nvGraphicFramePr>
        <p:xfrm>
          <a:off x="2209800" y="2171700"/>
          <a:ext cx="216154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r:id="rId7" imgW="749300" imgH="838200" progId="Equation.DSMT4">
                  <p:embed/>
                </p:oleObj>
              </mc:Choice>
              <mc:Fallback>
                <p:oleObj r:id="rId7" imgW="749300" imgH="838200" progId="Equation.DSMT4">
                  <p:embed/>
                  <p:pic>
                    <p:nvPicPr>
                      <p:cNvPr id="0" name="Picture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09800" y="2171700"/>
                        <a:ext cx="2161540" cy="148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3"/>
          <p:cNvSpPr txBox="1"/>
          <p:nvPr/>
        </p:nvSpPr>
        <p:spPr>
          <a:xfrm>
            <a:off x="381000" y="3918585"/>
            <a:ext cx="21437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x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0; x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" name="Object 14"/>
          <p:cNvGraphicFramePr/>
          <p:nvPr>
            <p:extLst>
              <p:ext uri="{D42A27DB-BD31-4B8C-83A1-F6EECF244321}">
                <p14:modId xmlns:p14="http://schemas.microsoft.com/office/powerpoint/2010/main" val="2287303605"/>
              </p:ext>
            </p:extLst>
          </p:nvPr>
        </p:nvGraphicFramePr>
        <p:xfrm>
          <a:off x="2261235" y="3733800"/>
          <a:ext cx="55816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r:id="rId9" imgW="427990" imgH="858520" progId="Equation.DSMT4">
                  <p:embed/>
                </p:oleObj>
              </mc:Choice>
              <mc:Fallback>
                <p:oleObj r:id="rId9" imgW="427990" imgH="858520" progId="Equation.DSMT4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61235" y="3733800"/>
                        <a:ext cx="558165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4343400" y="944245"/>
            <a:ext cx="0" cy="40849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/>
          <p:nvPr>
            <p:extLst>
              <p:ext uri="{D42A27DB-BD31-4B8C-83A1-F6EECF244321}">
                <p14:modId xmlns:p14="http://schemas.microsoft.com/office/powerpoint/2010/main" val="2864834972"/>
              </p:ext>
            </p:extLst>
          </p:nvPr>
        </p:nvGraphicFramePr>
        <p:xfrm>
          <a:off x="4953000" y="1538605"/>
          <a:ext cx="3704590" cy="899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r:id="rId11" imgW="3634105" imgH="862330" progId="Equation.DSMT4">
                  <p:embed/>
                </p:oleObj>
              </mc:Choice>
              <mc:Fallback>
                <p:oleObj r:id="rId11" imgW="3634105" imgH="862330" progId="Equation.DSMT4">
                  <p:embed/>
                  <p:pic>
                    <p:nvPicPr>
                      <p:cNvPr id="0" name="Picture 2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53000" y="1538605"/>
                        <a:ext cx="3704590" cy="899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4"/>
          <p:cNvSpPr txBox="1"/>
          <p:nvPr/>
        </p:nvSpPr>
        <p:spPr>
          <a:xfrm>
            <a:off x="6577330" y="2514600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</a:p>
        </p:txBody>
      </p:sp>
      <p:graphicFrame>
        <p:nvGraphicFramePr>
          <p:cNvPr id="26" name="Object 25"/>
          <p:cNvGraphicFramePr/>
          <p:nvPr>
            <p:extLst>
              <p:ext uri="{D42A27DB-BD31-4B8C-83A1-F6EECF244321}">
                <p14:modId xmlns:p14="http://schemas.microsoft.com/office/powerpoint/2010/main" val="3618301681"/>
              </p:ext>
            </p:extLst>
          </p:nvPr>
        </p:nvGraphicFramePr>
        <p:xfrm>
          <a:off x="7439660" y="2548255"/>
          <a:ext cx="9810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r:id="rId13" imgW="545465" imgH="177165" progId="Equation.DSMT4">
                  <p:embed/>
                </p:oleObj>
              </mc:Choice>
              <mc:Fallback>
                <p:oleObj r:id="rId13" imgW="545465" imgH="177165" progId="Equation.DSMT4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39660" y="2548255"/>
                        <a:ext cx="981075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/>
          <p:nvPr>
            <p:extLst>
              <p:ext uri="{D42A27DB-BD31-4B8C-83A1-F6EECF244321}">
                <p14:modId xmlns:p14="http://schemas.microsoft.com/office/powerpoint/2010/main" val="2598419580"/>
              </p:ext>
            </p:extLst>
          </p:nvPr>
        </p:nvGraphicFramePr>
        <p:xfrm>
          <a:off x="7515860" y="3202325"/>
          <a:ext cx="800735" cy="30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r:id="rId15" imgW="330200" imgH="165100" progId="Equation.DSMT4">
                  <p:embed/>
                </p:oleObj>
              </mc:Choice>
              <mc:Fallback>
                <p:oleObj r:id="rId15" imgW="330200" imgH="165100" progId="Equation.DSMT4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15860" y="3202325"/>
                        <a:ext cx="800735" cy="307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31"/>
          <p:cNvSpPr txBox="1"/>
          <p:nvPr/>
        </p:nvSpPr>
        <p:spPr>
          <a:xfrm>
            <a:off x="4953000" y="3957935"/>
            <a:ext cx="2744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x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x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aphicFrame>
        <p:nvGraphicFramePr>
          <p:cNvPr id="33" name="Object 32"/>
          <p:cNvGraphicFramePr/>
          <p:nvPr>
            <p:extLst>
              <p:ext uri="{D42A27DB-BD31-4B8C-83A1-F6EECF244321}">
                <p14:modId xmlns:p14="http://schemas.microsoft.com/office/powerpoint/2010/main" val="3466395083"/>
              </p:ext>
            </p:extLst>
          </p:nvPr>
        </p:nvGraphicFramePr>
        <p:xfrm>
          <a:off x="4953000" y="2548255"/>
          <a:ext cx="1542415" cy="389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r:id="rId17" imgW="1757680" imgH="391160" progId="Equation.DSMT4">
                  <p:embed/>
                </p:oleObj>
              </mc:Choice>
              <mc:Fallback>
                <p:oleObj r:id="rId17" imgW="1757680" imgH="391160" progId="Equation.DSMT4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953000" y="2548255"/>
                        <a:ext cx="1542415" cy="389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37"/>
          <p:cNvSpPr txBox="1"/>
          <p:nvPr/>
        </p:nvSpPr>
        <p:spPr>
          <a:xfrm>
            <a:off x="6553200" y="3124200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</a:p>
        </p:txBody>
      </p:sp>
      <p:graphicFrame>
        <p:nvGraphicFramePr>
          <p:cNvPr id="39" name="Object 38"/>
          <p:cNvGraphicFramePr/>
          <p:nvPr>
            <p:extLst>
              <p:ext uri="{D42A27DB-BD31-4B8C-83A1-F6EECF244321}">
                <p14:modId xmlns:p14="http://schemas.microsoft.com/office/powerpoint/2010/main" val="2309285234"/>
              </p:ext>
            </p:extLst>
          </p:nvPr>
        </p:nvGraphicFramePr>
        <p:xfrm>
          <a:off x="4953000" y="3124855"/>
          <a:ext cx="1229995" cy="384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r:id="rId19" imgW="584200" imgH="177165" progId="Equation.DSMT4">
                  <p:embed/>
                </p:oleObj>
              </mc:Choice>
              <mc:Fallback>
                <p:oleObj r:id="rId19" imgW="584200" imgH="177165" progId="Equation.DSMT4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53000" y="3124855"/>
                        <a:ext cx="1229995" cy="384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7"/>
          <p:cNvSpPr txBox="1"/>
          <p:nvPr/>
        </p:nvSpPr>
        <p:spPr>
          <a:xfrm>
            <a:off x="990600" y="152400"/>
            <a:ext cx="32480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None/>
            </a:pPr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Giải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200" y="76200"/>
            <a:ext cx="12192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600" y="1000780"/>
            <a:ext cx="7620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0"/>
          <p:cNvSpPr txBox="1"/>
          <p:nvPr/>
        </p:nvSpPr>
        <p:spPr>
          <a:xfrm>
            <a:off x="609601" y="2511425"/>
            <a:ext cx="1676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0   h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</a:p>
        </p:txBody>
      </p:sp>
      <p:sp>
        <p:nvSpPr>
          <p:cNvPr id="36" name="Text Box 10"/>
          <p:cNvSpPr txBox="1"/>
          <p:nvPr/>
        </p:nvSpPr>
        <p:spPr>
          <a:xfrm>
            <a:off x="609600" y="3044825"/>
            <a:ext cx="1676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0   h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914400"/>
            <a:ext cx="44196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x(x – 2000) – x + 2000 = 0 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5" grpId="0"/>
      <p:bldP spid="32" grpId="0"/>
      <p:bldP spid="38" grpId="0"/>
      <p:bldP spid="24" grpId="0"/>
      <p:bldP spid="31" grpId="0"/>
      <p:bldP spid="35" grpId="0"/>
      <p:bldP spid="36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4" name="图片 67593" descr="PPT素材-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55" y="-427404"/>
            <a:ext cx="6257474" cy="755655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32006" y="2438400"/>
            <a:ext cx="2761349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99205" y="2590800"/>
            <a:ext cx="507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thuộc quy tắc.</a:t>
            </a:r>
          </a:p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àm bài: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39, 40, 41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/tr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67</TotalTime>
  <Words>641</Words>
  <Application>Microsoft Office PowerPoint</Application>
  <PresentationFormat>On-screen Show (4:3)</PresentationFormat>
  <Paragraphs>83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.VnArial</vt:lpstr>
      <vt:lpstr>Calibri</vt:lpstr>
      <vt:lpstr>Cambria Math</vt:lpstr>
      <vt:lpstr>Garamond</vt:lpstr>
      <vt:lpstr>Tahoma</vt:lpstr>
      <vt:lpstr>Times New Roman</vt:lpstr>
      <vt:lpstr>Wingdings</vt:lpstr>
      <vt:lpstr>Blends</vt:lpstr>
      <vt:lpstr>Equation.DSMT4</vt:lpstr>
      <vt:lpstr>Equation</vt:lpstr>
      <vt:lpstr>PowerPoint Presentation</vt:lpstr>
      <vt:lpstr>PowerPoint Presentation</vt:lpstr>
      <vt:lpstr>PowerPoint Presentation</vt:lpstr>
      <vt:lpstr>            là nhân tử chung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 Nghia</dc:creator>
  <cp:lastModifiedBy>Trần Thảo</cp:lastModifiedBy>
  <cp:revision>155</cp:revision>
  <dcterms:created xsi:type="dcterms:W3CDTF">2016-09-13T19:42:00Z</dcterms:created>
  <dcterms:modified xsi:type="dcterms:W3CDTF">2021-10-15T02:09:57Z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826F7A7656E541B49CED774D3A26521E</vt:lpwstr>
  </property>
  <property fmtid="{D5CDD505-2E9C-101B-9397-08002B2CF9AE}" pid="3" name="KSOProductBuildVer">
    <vt:lpwstr>1033-11.2.0.10258</vt:lpwstr>
  </property>
</Properties>
</file>